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409" r:id="rId2"/>
    <p:sldId id="410" r:id="rId3"/>
    <p:sldId id="411" r:id="rId4"/>
    <p:sldId id="413" r:id="rId5"/>
    <p:sldId id="412" r:id="rId6"/>
    <p:sldId id="439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2" r:id="rId15"/>
    <p:sldId id="421" r:id="rId16"/>
    <p:sldId id="423" r:id="rId17"/>
    <p:sldId id="424" r:id="rId18"/>
    <p:sldId id="427" r:id="rId19"/>
    <p:sldId id="425" r:id="rId20"/>
    <p:sldId id="428" r:id="rId21"/>
    <p:sldId id="426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0" d="100"/>
          <a:sy n="90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continuous space potential functions can be used for path planning</a:t>
            </a:r>
          </a:p>
          <a:p>
            <a:r>
              <a:rPr lang="en-US" dirty="0" smtClean="0"/>
              <a:t>a potential function is a differentiable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assigns a scalar real value to every point in space</a:t>
            </a:r>
          </a:p>
          <a:p>
            <a:r>
              <a:rPr lang="en-US" dirty="0" smtClean="0"/>
              <a:t>potential functions you might know</a:t>
            </a:r>
          </a:p>
          <a:p>
            <a:pPr lvl="1"/>
            <a:r>
              <a:rPr lang="en-US" dirty="0" smtClean="0"/>
              <a:t>gravitational potential</a:t>
            </a:r>
          </a:p>
          <a:p>
            <a:pPr lvl="1"/>
            <a:r>
              <a:rPr lang="en-US" smtClean="0"/>
              <a:t>electrostatic potential</a:t>
            </a:r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97300" y="2209800"/>
          <a:ext cx="1549400" cy="406400"/>
        </p:xfrm>
        <a:graphic>
          <a:graphicData uri="http://schemas.openxmlformats.org/presentationml/2006/ole">
            <p:oleObj spid="_x0000_s120834" name="Equation" r:id="rId3" imgW="7743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problem with the previous obstacle potential</a:t>
            </a:r>
          </a:p>
          <a:p>
            <a:pPr lvl="1"/>
            <a:r>
              <a:rPr lang="en-US" dirty="0" smtClean="0"/>
              <a:t>potential (and gradient) is always non-zero away from the obstacle</a:t>
            </a:r>
          </a:p>
          <a:p>
            <a:pPr lvl="2"/>
            <a:r>
              <a:rPr lang="en-US" dirty="0" smtClean="0"/>
              <a:t>an obstacle far away from the robot will influence the path</a:t>
            </a:r>
            <a:endParaRPr lang="en-US" dirty="0"/>
          </a:p>
        </p:txBody>
      </p:sp>
      <p:pic>
        <p:nvPicPr>
          <p:cNvPr id="7" name="Picture 6" descr="repulse.png"/>
          <p:cNvPicPr>
            <a:picLocks noChangeAspect="1"/>
          </p:cNvPicPr>
          <p:nvPr/>
        </p:nvPicPr>
        <p:blipFill>
          <a:blip r:embed="rId2" cstate="print"/>
          <a:srcRect t="23609" b="20831"/>
          <a:stretch>
            <a:fillRect/>
          </a:stretch>
        </p:blipFill>
        <p:spPr>
          <a:xfrm>
            <a:off x="914702" y="2743200"/>
            <a:ext cx="7314596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solution</a:t>
            </a:r>
          </a:p>
          <a:p>
            <a:pPr lvl="1"/>
            <a:r>
              <a:rPr lang="en-US" dirty="0" smtClean="0"/>
              <a:t>choose a potential function that equals zero a distance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/>
              <a:t> away from the obstacle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the distance between the robot and the obstacle</a:t>
            </a:r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2019300" y="2133600"/>
          <a:ext cx="5105400" cy="1422400"/>
        </p:xfrm>
        <a:graphic>
          <a:graphicData uri="http://schemas.openxmlformats.org/presentationml/2006/ole">
            <p:oleObj spid="_x0000_s157698" name="Equation" r:id="rId3" imgW="255240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 descr="U2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5600" y="381000"/>
            <a:ext cx="1092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5400000" flipH="1" flipV="1">
            <a:off x="4495006" y="1828006"/>
            <a:ext cx="457200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85070" y="1230868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to infinity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525780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U=0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7000" y="525780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U=0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58722" name="Object 2"/>
          <p:cNvGraphicFramePr>
            <a:graphicFrameLocks noChangeAspect="1"/>
          </p:cNvGraphicFramePr>
          <p:nvPr/>
        </p:nvGraphicFramePr>
        <p:xfrm>
          <a:off x="5410200" y="152400"/>
          <a:ext cx="3573780" cy="995680"/>
        </p:xfrm>
        <a:graphic>
          <a:graphicData uri="http://schemas.openxmlformats.org/presentationml/2006/ole">
            <p:oleObj spid="_x0000_s158722" name="Equation" r:id="rId5" imgW="255240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Gradient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Content Placeholder 6" descr="dU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sp>
        <p:nvSpPr>
          <p:cNvPr id="8" name="TextBox 7"/>
          <p:cNvSpPr txBox="1"/>
          <p:nvPr/>
        </p:nvSpPr>
        <p:spPr>
          <a:xfrm>
            <a:off x="2514600" y="2514600"/>
            <a:ext cx="139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gradient +’</a:t>
            </a:r>
            <a:r>
              <a:rPr lang="en-US" dirty="0" err="1" smtClean="0">
                <a:solidFill>
                  <a:srgbClr val="0000FF"/>
                </a:solidFill>
              </a:rPr>
              <a:t>ve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3836" y="3974068"/>
            <a:ext cx="133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gradient -’</a:t>
            </a:r>
            <a:r>
              <a:rPr lang="en-US" dirty="0" err="1" smtClean="0">
                <a:solidFill>
                  <a:srgbClr val="0000FF"/>
                </a:solidFill>
              </a:rPr>
              <a:t>ve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2907268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| gradient | = 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3657600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| gradient | = 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Total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total potential field is simply the sum of the attractive and repulsive potentials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is the location of the robot</a:t>
            </a:r>
            <a:endParaRPr lang="en-US" dirty="0"/>
          </a:p>
        </p:txBody>
      </p:sp>
      <p:graphicFrame>
        <p:nvGraphicFramePr>
          <p:cNvPr id="159746" name="Object 2"/>
          <p:cNvGraphicFramePr>
            <a:graphicFrameLocks noChangeAspect="1"/>
          </p:cNvGraphicFramePr>
          <p:nvPr/>
        </p:nvGraphicFramePr>
        <p:xfrm>
          <a:off x="2857500" y="1955800"/>
          <a:ext cx="3429000" cy="482600"/>
        </p:xfrm>
        <a:graphic>
          <a:graphicData uri="http://schemas.openxmlformats.org/presentationml/2006/ole">
            <p:oleObj spid="_x0000_s159746" name="Equation" r:id="rId3" imgW="17143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approach for multiple obstacles is to consider only the nearest obstacle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this can lead to oscillating paths when the robot is almost equidistant to two or more obstacles</a:t>
            </a:r>
          </a:p>
        </p:txBody>
      </p:sp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2590800" y="1955800"/>
          <a:ext cx="3962400" cy="482600"/>
        </p:xfrm>
        <a:graphic>
          <a:graphicData uri="http://schemas.openxmlformats.org/presentationml/2006/ole">
            <p:oleObj spid="_x0000_s160770" name="Equation" r:id="rId3" imgW="19810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2324100" y="3466306"/>
            <a:ext cx="228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6"/>
          </p:cNvCxnSpPr>
          <p:nvPr/>
        </p:nvCxnSpPr>
        <p:spPr>
          <a:xfrm>
            <a:off x="2514600" y="3276600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38023" y="3059668"/>
            <a:ext cx="219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attractive force (goal)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000" y="3516868"/>
            <a:ext cx="253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repulsive force (obstacle)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362200" y="2819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28667" y="2221468"/>
            <a:ext cx="225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nearest obstacle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4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4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2705100" y="3390107"/>
            <a:ext cx="228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6"/>
          </p:cNvCxnSpPr>
          <p:nvPr/>
        </p:nvCxnSpPr>
        <p:spPr>
          <a:xfrm>
            <a:off x="2895600" y="3581400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432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4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24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potential should be an attractive potential</a:t>
            </a:r>
          </a:p>
          <a:p>
            <a:pPr lvl="1"/>
            <a:r>
              <a:rPr lang="en-US" dirty="0" smtClean="0"/>
              <a:t>small near the goal</a:t>
            </a:r>
          </a:p>
          <a:p>
            <a:pPr lvl="1"/>
            <a:r>
              <a:rPr lang="en-US" dirty="0" smtClean="0"/>
              <a:t>large far from the goal</a:t>
            </a:r>
          </a:p>
          <a:p>
            <a:pPr lvl="1"/>
            <a:r>
              <a:rPr lang="en-US" dirty="0" smtClean="0"/>
              <a:t>monotonically increasing</a:t>
            </a:r>
          </a:p>
          <a:p>
            <a:pPr lvl="2"/>
            <a:r>
              <a:rPr lang="en-US" dirty="0" smtClean="0"/>
              <a:t>nice too if it is continuously differentiable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4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3085306" y="3466306"/>
            <a:ext cx="228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76600" y="3276600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124200" y="2819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24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5908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3962400"/>
            <a:ext cx="50292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429000"/>
            <a:ext cx="647700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4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24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505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86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267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648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410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791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72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553200" y="35052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934200" y="32004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34290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848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alternative approach is to consider the contributions to the total potential from all obstacles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obstacle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the repulsive potential contribution from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/>
              <a:t> obstacle</a:t>
            </a:r>
            <a:endParaRPr lang="en-US" dirty="0"/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2616200" y="1854200"/>
          <a:ext cx="3911600" cy="685800"/>
        </p:xfrm>
        <a:graphic>
          <a:graphicData uri="http://schemas.openxmlformats.org/presentationml/2006/ole">
            <p:oleObj spid="_x0000_s161794" name="Equation" r:id="rId3" imgW="195552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Distances on a Grid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brushfire algorithm can be used to compute distances on a grid where</a:t>
            </a:r>
          </a:p>
          <a:p>
            <a:pPr lvl="1"/>
            <a:r>
              <a:rPr lang="en-US" dirty="0" smtClean="0"/>
              <a:t>free space is labeled with a 0</a:t>
            </a:r>
          </a:p>
          <a:p>
            <a:pPr lvl="1"/>
            <a:r>
              <a:rPr lang="en-US" dirty="0" smtClean="0"/>
              <a:t>obstacles are labeled with a 1</a:t>
            </a:r>
          </a:p>
          <a:p>
            <a:r>
              <a:rPr lang="en-US" dirty="0" smtClean="0"/>
              <a:t>outputs</a:t>
            </a:r>
          </a:p>
          <a:p>
            <a:pPr lvl="1"/>
            <a:r>
              <a:rPr lang="en-US" dirty="0" smtClean="0"/>
              <a:t>grid labels equal to the distance to the nearest obstacle</a:t>
            </a:r>
          </a:p>
          <a:p>
            <a:pPr lvl="2"/>
            <a:r>
              <a:rPr lang="en-US" dirty="0" smtClean="0"/>
              <a:t>grid labels can be used to compute gradients</a:t>
            </a:r>
          </a:p>
          <a:p>
            <a:r>
              <a:rPr lang="en-US" dirty="0" smtClean="0"/>
              <a:t>like the wave-front planner, you need to decide between 4- and 8-connectivity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each cell labeled 1</a:t>
            </a:r>
          </a:p>
          <a:p>
            <a:pPr>
              <a:buNone/>
            </a:pPr>
            <a:r>
              <a:rPr lang="en-US" dirty="0" smtClean="0"/>
              <a:t>	label each adjacent free-space cell with 2</a:t>
            </a:r>
          </a:p>
          <a:p>
            <a:pPr>
              <a:buNone/>
            </a:pPr>
            <a:r>
              <a:rPr lang="en-US" dirty="0" smtClean="0"/>
              <a:t>L := 2</a:t>
            </a:r>
          </a:p>
          <a:p>
            <a:pPr>
              <a:buNone/>
            </a:pPr>
            <a:r>
              <a:rPr lang="en-US" dirty="0" smtClean="0"/>
              <a:t>do</a:t>
            </a:r>
          </a:p>
          <a:p>
            <a:pPr>
              <a:buNone/>
            </a:pPr>
            <a:r>
              <a:rPr lang="en-US" dirty="0" smtClean="0"/>
              <a:t>	for each cell labeled L</a:t>
            </a:r>
          </a:p>
          <a:p>
            <a:pPr>
              <a:buNone/>
            </a:pPr>
            <a:r>
              <a:rPr lang="en-US" dirty="0" smtClean="0"/>
              <a:t>	     label each adjacent free-space cell with L+1</a:t>
            </a:r>
          </a:p>
          <a:p>
            <a:pPr>
              <a:buNone/>
            </a:pPr>
            <a:r>
              <a:rPr lang="en-US" dirty="0" smtClean="0"/>
              <a:t>	L := L+1</a:t>
            </a:r>
          </a:p>
          <a:p>
            <a:pPr>
              <a:buNone/>
            </a:pPr>
            <a:r>
              <a:rPr lang="en-US" dirty="0" smtClean="0"/>
              <a:t>while there are still free-space cells remaining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quadratic potential</a:t>
            </a:r>
            <a:endParaRPr lang="en-US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3213100" y="1524000"/>
          <a:ext cx="2717800" cy="609600"/>
        </p:xfrm>
        <a:graphic>
          <a:graphicData uri="http://schemas.openxmlformats.org/presentationml/2006/ole">
            <p:oleObj spid="_x0000_s138242" name="Equation" r:id="rId3" imgW="1358640" imgH="304560" progId="Equation.3">
              <p:embed/>
            </p:oleObj>
          </a:graphicData>
        </a:graphic>
      </p:graphicFrame>
      <p:sp>
        <p:nvSpPr>
          <p:cNvPr id="11" name="Freeform 10"/>
          <p:cNvSpPr/>
          <p:nvPr/>
        </p:nvSpPr>
        <p:spPr>
          <a:xfrm>
            <a:off x="2044558" y="3421295"/>
            <a:ext cx="4726113" cy="1244885"/>
          </a:xfrm>
          <a:custGeom>
            <a:avLst/>
            <a:gdLst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5092558"/>
              <a:gd name="connsiteY0" fmla="*/ 219183 h 1453793"/>
              <a:gd name="connsiteX1" fmla="*/ 2527443 w 5092558"/>
              <a:gd name="connsiteY1" fmla="*/ 1452081 h 1453793"/>
              <a:gd name="connsiteX2" fmla="*/ 4726113 w 5092558"/>
              <a:gd name="connsiteY2" fmla="*/ 208908 h 1453793"/>
              <a:gd name="connsiteX3" fmla="*/ 4726113 w 5092558"/>
              <a:gd name="connsiteY3" fmla="*/ 198634 h 1453793"/>
              <a:gd name="connsiteX0" fmla="*/ 0 w 5145213"/>
              <a:gd name="connsiteY0" fmla="*/ 165386 h 1399996"/>
              <a:gd name="connsiteX1" fmla="*/ 2527443 w 5145213"/>
              <a:gd name="connsiteY1" fmla="*/ 1398284 h 1399996"/>
              <a:gd name="connsiteX2" fmla="*/ 4726113 w 5145213"/>
              <a:gd name="connsiteY2" fmla="*/ 155111 h 1399996"/>
              <a:gd name="connsiteX3" fmla="*/ 5042042 w 5145213"/>
              <a:gd name="connsiteY3" fmla="*/ 467617 h 1399996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113" h="1244885">
                <a:moveTo>
                  <a:pt x="0" y="10275"/>
                </a:moveTo>
                <a:cubicBezTo>
                  <a:pt x="799672" y="708917"/>
                  <a:pt x="1739758" y="1244885"/>
                  <a:pt x="2527443" y="1243173"/>
                </a:cubicBezTo>
                <a:cubicBezTo>
                  <a:pt x="3315128" y="1241461"/>
                  <a:pt x="4249649" y="518987"/>
                  <a:pt x="4726113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44873" y="4876800"/>
            <a:ext cx="2654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goal</a:t>
            </a:r>
          </a:p>
          <a:p>
            <a:pPr algn="ctr"/>
            <a:r>
              <a:rPr lang="en-US" dirty="0" smtClean="0"/>
              <a:t>located at a minimum in U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3505200"/>
            <a:ext cx="381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429000"/>
            <a:ext cx="24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“rolls” towards the goal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Brushfire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gradient of distance at a cell is determined by computing differences with neighboring cells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“rolling towards the goal” can be accomplished using gradient descent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gradient descent</a:t>
            </a:r>
          </a:p>
          <a:p>
            <a:pPr lvl="1"/>
            <a:r>
              <a:rPr lang="en-US" dirty="0" smtClean="0"/>
              <a:t>starting at initial configuration, take a small step in the direction opposite to the gradient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until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F|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3619500" y="1676400"/>
          <a:ext cx="1905000" cy="1930400"/>
        </p:xfrm>
        <a:graphic>
          <a:graphicData uri="http://schemas.openxmlformats.org/presentationml/2006/ole">
            <p:oleObj spid="_x0000_s139266" name="Equation" r:id="rId3" imgW="95220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wave-front planner basically works this way</a:t>
            </a:r>
          </a:p>
          <a:p>
            <a:pPr lvl="1"/>
            <a:r>
              <a:rPr lang="en-US" dirty="0" smtClean="0"/>
              <a:t>it defines a potential where there is only one minimum</a:t>
            </a:r>
          </a:p>
          <a:p>
            <a:pPr lvl="2"/>
            <a:r>
              <a:rPr lang="en-US" dirty="0" smtClean="0"/>
              <a:t>the minimum is located at the goal</a:t>
            </a:r>
          </a:p>
          <a:p>
            <a:pPr lvl="1"/>
            <a:r>
              <a:rPr lang="en-US" dirty="0" smtClean="0"/>
              <a:t>it then uses gradient descent to move towards the goal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2590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63362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26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Potential Functions (cont)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obstacles should have a repulsive potential to keep the robot away from the obstacle</a:t>
            </a:r>
          </a:p>
          <a:p>
            <a:pPr lvl="1"/>
            <a:r>
              <a:rPr lang="en-US" dirty="0" smtClean="0"/>
              <a:t>the repulsive force should increase closer to the obstacle</a:t>
            </a:r>
          </a:p>
          <a:p>
            <a:pPr lvl="1"/>
            <a:r>
              <a:rPr lang="en-US" dirty="0" smtClean="0"/>
              <a:t>often modeled as a potential barrier that rises to infinity as the robot approaches the obstacle; for example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obstacle</a:t>
            </a:r>
            <a:r>
              <a:rPr lang="en-US" dirty="0" smtClean="0"/>
              <a:t> is the closest point on the obstacle</a:t>
            </a:r>
            <a:endParaRPr lang="en-US" dirty="0"/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2959100" y="3022600"/>
          <a:ext cx="3225800" cy="939800"/>
        </p:xfrm>
        <a:graphic>
          <a:graphicData uri="http://schemas.openxmlformats.org/presentationml/2006/ole">
            <p:oleObj spid="_x0000_s155650" name="Equation" r:id="rId3" imgW="1612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 descr="U1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5600" y="381000"/>
            <a:ext cx="1092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4495006" y="1828006"/>
            <a:ext cx="457200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1230868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to infinity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5562600" y="228600"/>
          <a:ext cx="3225800" cy="939800"/>
        </p:xfrm>
        <a:graphic>
          <a:graphicData uri="http://schemas.openxmlformats.org/presentationml/2006/ole">
            <p:oleObj spid="_x0000_s156675" name="Equation" r:id="rId5" imgW="1612800" imgH="4698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869" y="4800600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approaches</a:t>
            </a:r>
          </a:p>
          <a:p>
            <a:r>
              <a:rPr lang="en-US" dirty="0" smtClean="0"/>
              <a:t>U=0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1219200" y="54864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02964" y="4800600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approaches</a:t>
            </a:r>
          </a:p>
          <a:p>
            <a:r>
              <a:rPr lang="en-US" dirty="0" smtClean="0"/>
              <a:t>U=0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7696200" y="54864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 Gradient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6" descr="dU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sp>
        <p:nvSpPr>
          <p:cNvPr id="8" name="TextBox 7"/>
          <p:cNvSpPr txBox="1"/>
          <p:nvPr/>
        </p:nvSpPr>
        <p:spPr>
          <a:xfrm>
            <a:off x="2514600" y="2514600"/>
            <a:ext cx="139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gradient +’</a:t>
            </a:r>
            <a:r>
              <a:rPr lang="en-US" dirty="0" err="1" smtClean="0">
                <a:solidFill>
                  <a:srgbClr val="0000FF"/>
                </a:solidFill>
              </a:rPr>
              <a:t>ve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3836" y="3974068"/>
            <a:ext cx="133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gradient -’</a:t>
            </a:r>
            <a:r>
              <a:rPr lang="en-US" dirty="0" err="1" smtClean="0">
                <a:solidFill>
                  <a:srgbClr val="0000FF"/>
                </a:solidFill>
              </a:rPr>
              <a:t>ve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3742</TotalTime>
  <Words>2395</Words>
  <Application>Microsoft Office PowerPoint</Application>
  <PresentationFormat>On-screen Show (4:3)</PresentationFormat>
  <Paragraphs>1976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Origin</vt:lpstr>
      <vt:lpstr>Equation</vt:lpstr>
      <vt:lpstr>Potential Functions</vt:lpstr>
      <vt:lpstr>Goal Potential</vt:lpstr>
      <vt:lpstr>Goal Potential</vt:lpstr>
      <vt:lpstr>Goal Potential</vt:lpstr>
      <vt:lpstr>Goal Potential</vt:lpstr>
      <vt:lpstr>Day 26</vt:lpstr>
      <vt:lpstr>Obstacle Potential</vt:lpstr>
      <vt:lpstr>Obstacle Potential</vt:lpstr>
      <vt:lpstr>Obstacle Gradient</vt:lpstr>
      <vt:lpstr>Obstacle Potential</vt:lpstr>
      <vt:lpstr>Obstacle Potential</vt:lpstr>
      <vt:lpstr>Obstacle Potential</vt:lpstr>
      <vt:lpstr>Obstacle Gradient</vt:lpstr>
      <vt:lpstr>Total Potential</vt:lpstr>
      <vt:lpstr>Multiple Obstacles</vt:lpstr>
      <vt:lpstr>Multiple Obstacles</vt:lpstr>
      <vt:lpstr>Multiple Obstacles</vt:lpstr>
      <vt:lpstr>Multiple Obstacles</vt:lpstr>
      <vt:lpstr>Multiple Obstacles</vt:lpstr>
      <vt:lpstr>Multiple Obstacles</vt:lpstr>
      <vt:lpstr>Multiple Obstacles</vt:lpstr>
      <vt:lpstr>Multiple Obstacles</vt:lpstr>
      <vt:lpstr>Computing Distances on a Grid</vt:lpstr>
      <vt:lpstr>Brushfire Algorithm</vt:lpstr>
      <vt:lpstr>Brushfire Algorithm</vt:lpstr>
      <vt:lpstr>Brushfire Algorithm</vt:lpstr>
      <vt:lpstr>Brushfire Algorithm</vt:lpstr>
      <vt:lpstr>Brushfire Algorithm</vt:lpstr>
      <vt:lpstr>Brushfire Algorithm</vt:lpstr>
      <vt:lpstr>Brushfire Algorithm</vt:lpstr>
      <vt:lpstr>Brushfire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67</cp:revision>
  <dcterms:created xsi:type="dcterms:W3CDTF">2011-01-07T01:27:12Z</dcterms:created>
  <dcterms:modified xsi:type="dcterms:W3CDTF">2011-03-16T18:09:03Z</dcterms:modified>
</cp:coreProperties>
</file>